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0" roundtripDataSignature="AMtx7mi78dA3SdbHT0aW26lMurrYZZ3eY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bdafd8b05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bdafd8b05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ba73bebfd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gba73bebfd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1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1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1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1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1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1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7.pn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hyperlink" Target="http://drive.google.com/file/d/1ouRa5zHvIhLPCX6mec-gvJgfOFxXb8Kx/view" TargetMode="External"/><Relationship Id="rId5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"/>
          <p:cNvSpPr txBox="1"/>
          <p:nvPr/>
        </p:nvSpPr>
        <p:spPr>
          <a:xfrm>
            <a:off x="5621225" y="356825"/>
            <a:ext cx="24720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" sz="36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Lord’s Eye</a:t>
            </a:r>
            <a:endParaRPr b="0" i="0" sz="36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56" name="Google Shape;56;p1"/>
          <p:cNvCxnSpPr/>
          <p:nvPr/>
        </p:nvCxnSpPr>
        <p:spPr>
          <a:xfrm flipH="1" rot="10800000">
            <a:off x="5717500" y="1456750"/>
            <a:ext cx="3283500" cy="11100"/>
          </a:xfrm>
          <a:prstGeom prst="straightConnector1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7" name="Google Shape;57;p1"/>
          <p:cNvSpPr txBox="1"/>
          <p:nvPr/>
        </p:nvSpPr>
        <p:spPr>
          <a:xfrm>
            <a:off x="5512275" y="988375"/>
            <a:ext cx="35490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Identifying road </a:t>
            </a:r>
            <a:r>
              <a:rPr lang="en" sz="12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defects</a:t>
            </a:r>
            <a:r>
              <a:rPr b="0" i="0" lang="en" sz="12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 from dashcam videos</a:t>
            </a:r>
            <a:endParaRPr b="0" i="0" sz="12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8" name="Google Shape;58;p1"/>
          <p:cNvSpPr txBox="1"/>
          <p:nvPr/>
        </p:nvSpPr>
        <p:spPr>
          <a:xfrm>
            <a:off x="7172775" y="4587850"/>
            <a:ext cx="18885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Team Code Blooded</a:t>
            </a:r>
            <a:endParaRPr b="0" i="0" sz="18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58823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2"/>
          <p:cNvSpPr txBox="1"/>
          <p:nvPr/>
        </p:nvSpPr>
        <p:spPr>
          <a:xfrm>
            <a:off x="810975" y="599900"/>
            <a:ext cx="34659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The Problem</a:t>
            </a:r>
            <a:endParaRPr b="0" i="0" sz="30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66" name="Google Shape;66;p2"/>
          <p:cNvCxnSpPr/>
          <p:nvPr/>
        </p:nvCxnSpPr>
        <p:spPr>
          <a:xfrm>
            <a:off x="944300" y="1177550"/>
            <a:ext cx="2821800" cy="11100"/>
          </a:xfrm>
          <a:prstGeom prst="straightConnector1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67" name="Google Shape;67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44300" y="2029675"/>
            <a:ext cx="1339224" cy="108414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2"/>
          <p:cNvSpPr txBox="1"/>
          <p:nvPr/>
        </p:nvSpPr>
        <p:spPr>
          <a:xfrm>
            <a:off x="333513" y="3225750"/>
            <a:ext cx="2560800" cy="8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Char char="●"/>
            </a:pPr>
            <a:r>
              <a:rPr b="1" i="0" lang="en" sz="12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Increasing traffic</a:t>
            </a:r>
            <a:r>
              <a:rPr b="0" i="0" lang="en" sz="12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 due to deplorable road conditions</a:t>
            </a:r>
            <a:endParaRPr b="0" i="0" sz="12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9" name="Google Shape;69;p2"/>
          <p:cNvSpPr/>
          <p:nvPr/>
        </p:nvSpPr>
        <p:spPr>
          <a:xfrm>
            <a:off x="3766100" y="2079750"/>
            <a:ext cx="1205400" cy="9840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2"/>
          <p:cNvSpPr txBox="1"/>
          <p:nvPr/>
        </p:nvSpPr>
        <p:spPr>
          <a:xfrm>
            <a:off x="3055226" y="3241350"/>
            <a:ext cx="2412000" cy="8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Char char="●"/>
            </a:pPr>
            <a:r>
              <a:rPr b="0" i="0" lang="en" sz="12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Worn out road  markings causing accidents</a:t>
            </a:r>
            <a:endParaRPr b="0" i="0" sz="12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1" name="Google Shape;71;p2"/>
          <p:cNvSpPr/>
          <p:nvPr/>
        </p:nvSpPr>
        <p:spPr>
          <a:xfrm>
            <a:off x="3827500" y="2230200"/>
            <a:ext cx="241200" cy="2433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2"/>
          <p:cNvSpPr/>
          <p:nvPr/>
        </p:nvSpPr>
        <p:spPr>
          <a:xfrm>
            <a:off x="4248200" y="2328450"/>
            <a:ext cx="241200" cy="2433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2"/>
          <p:cNvSpPr/>
          <p:nvPr/>
        </p:nvSpPr>
        <p:spPr>
          <a:xfrm>
            <a:off x="3827500" y="2571750"/>
            <a:ext cx="241200" cy="2433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2"/>
          <p:cNvSpPr/>
          <p:nvPr/>
        </p:nvSpPr>
        <p:spPr>
          <a:xfrm>
            <a:off x="4140625" y="2131425"/>
            <a:ext cx="241200" cy="2433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2"/>
          <p:cNvSpPr txBox="1"/>
          <p:nvPr/>
        </p:nvSpPr>
        <p:spPr>
          <a:xfrm>
            <a:off x="5768889" y="3241350"/>
            <a:ext cx="2709600" cy="8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Char char="●"/>
            </a:pPr>
            <a:r>
              <a:rPr b="0" i="0" lang="en" sz="12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Worn out road marking identification process is </a:t>
            </a:r>
            <a:r>
              <a:rPr b="1" i="0" lang="en" sz="12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manual and arduous</a:t>
            </a:r>
            <a:endParaRPr b="1" i="0" sz="12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6" name="Google Shape;76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54075" y="1886538"/>
            <a:ext cx="1339225" cy="133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"/>
          <p:cNvSpPr txBox="1"/>
          <p:nvPr/>
        </p:nvSpPr>
        <p:spPr>
          <a:xfrm>
            <a:off x="658575" y="599900"/>
            <a:ext cx="34659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sz="30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Solution</a:t>
            </a:r>
            <a:endParaRPr b="0" i="0" sz="30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82" name="Google Shape;82;p3"/>
          <p:cNvCxnSpPr/>
          <p:nvPr/>
        </p:nvCxnSpPr>
        <p:spPr>
          <a:xfrm>
            <a:off x="791900" y="1177550"/>
            <a:ext cx="2821800" cy="11100"/>
          </a:xfrm>
          <a:prstGeom prst="straightConnector1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83" name="Google Shape;8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100" y="2025963"/>
            <a:ext cx="1344425" cy="134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14312" y="2130668"/>
            <a:ext cx="1344425" cy="1034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315250" y="1975750"/>
            <a:ext cx="1344425" cy="1344403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3"/>
          <p:cNvSpPr txBox="1"/>
          <p:nvPr/>
        </p:nvSpPr>
        <p:spPr>
          <a:xfrm>
            <a:off x="193362" y="3446600"/>
            <a:ext cx="1857900" cy="8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latin typeface="Oswald"/>
                <a:ea typeface="Oswald"/>
                <a:cs typeface="Oswald"/>
                <a:sym typeface="Oswald"/>
              </a:rPr>
              <a:t>Leveraging the th</a:t>
            </a:r>
            <a:r>
              <a:rPr b="0" i="0" lang="en" sz="12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ousands of cars ply</a:t>
            </a:r>
            <a:r>
              <a:rPr lang="en" sz="1200">
                <a:latin typeface="Oswald"/>
                <a:ea typeface="Oswald"/>
                <a:cs typeface="Oswald"/>
                <a:sym typeface="Oswald"/>
              </a:rPr>
              <a:t>ing</a:t>
            </a:r>
            <a:r>
              <a:rPr b="0" i="0" lang="en" sz="12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down the same road to get data</a:t>
            </a:r>
            <a:endParaRPr b="0" i="0" sz="12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7" name="Google Shape;87;p3"/>
          <p:cNvSpPr txBox="1"/>
          <p:nvPr/>
        </p:nvSpPr>
        <p:spPr>
          <a:xfrm>
            <a:off x="2657575" y="3446600"/>
            <a:ext cx="1857900" cy="8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Use of dash-cam video footage to identify worn-out road markings and potholes</a:t>
            </a:r>
            <a:endParaRPr b="0" i="0" sz="12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8" name="Google Shape;88;p3"/>
          <p:cNvSpPr txBox="1"/>
          <p:nvPr/>
        </p:nvSpPr>
        <p:spPr>
          <a:xfrm>
            <a:off x="5058512" y="3446600"/>
            <a:ext cx="1857900" cy="8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Storing location </a:t>
            </a:r>
            <a:r>
              <a:rPr lang="en" sz="1200">
                <a:latin typeface="Oswald"/>
                <a:ea typeface="Oswald"/>
                <a:cs typeface="Oswald"/>
                <a:sym typeface="Oswald"/>
              </a:rPr>
              <a:t>coordinates</a:t>
            </a:r>
            <a:r>
              <a:rPr b="0" i="0" lang="en" sz="12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of such places with potholes and worn-out road markings</a:t>
            </a:r>
            <a:endParaRPr b="0" i="0" sz="12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9" name="Google Shape;89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032125" y="0"/>
            <a:ext cx="211187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"/>
          <p:cNvSpPr txBox="1"/>
          <p:nvPr/>
        </p:nvSpPr>
        <p:spPr>
          <a:xfrm>
            <a:off x="658575" y="599900"/>
            <a:ext cx="42138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Lord’s Eye</a:t>
            </a:r>
            <a:r>
              <a:rPr b="0" i="0" lang="en" sz="30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: How it works?</a:t>
            </a:r>
            <a:endParaRPr b="0" i="0" sz="30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95" name="Google Shape;95;p4"/>
          <p:cNvCxnSpPr/>
          <p:nvPr/>
        </p:nvCxnSpPr>
        <p:spPr>
          <a:xfrm>
            <a:off x="731625" y="1177550"/>
            <a:ext cx="4713300" cy="18000"/>
          </a:xfrm>
          <a:prstGeom prst="straightConnector1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96" name="Google Shape;96;p4"/>
          <p:cNvPicPr preferRelativeResize="0"/>
          <p:nvPr/>
        </p:nvPicPr>
        <p:blipFill rotWithShape="1">
          <a:blip r:embed="rId3">
            <a:alphaModFix/>
          </a:blip>
          <a:srcRect b="0" l="27633" r="12810" t="10264"/>
          <a:stretch/>
        </p:blipFill>
        <p:spPr>
          <a:xfrm>
            <a:off x="6931675" y="0"/>
            <a:ext cx="2212325" cy="353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4"/>
          <p:cNvPicPr preferRelativeResize="0"/>
          <p:nvPr/>
        </p:nvPicPr>
        <p:blipFill rotWithShape="1">
          <a:blip r:embed="rId4">
            <a:alphaModFix/>
          </a:blip>
          <a:srcRect b="11084" l="19220" r="11588" t="3780"/>
          <a:stretch/>
        </p:blipFill>
        <p:spPr>
          <a:xfrm>
            <a:off x="6931675" y="3335250"/>
            <a:ext cx="2212325" cy="180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3100" y="2234855"/>
            <a:ext cx="979042" cy="791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602133" y="2116400"/>
            <a:ext cx="979042" cy="1027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4"/>
          <p:cNvSpPr/>
          <p:nvPr/>
        </p:nvSpPr>
        <p:spPr>
          <a:xfrm>
            <a:off x="2975275" y="2359175"/>
            <a:ext cx="978900" cy="542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412125" y="1610725"/>
            <a:ext cx="1886925" cy="1886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4"/>
          <p:cNvSpPr txBox="1"/>
          <p:nvPr/>
        </p:nvSpPr>
        <p:spPr>
          <a:xfrm>
            <a:off x="498162" y="3522800"/>
            <a:ext cx="1857900" cy="8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Dash-cam videos and location </a:t>
            </a:r>
            <a:r>
              <a:rPr lang="en" sz="1200">
                <a:latin typeface="Oswald"/>
                <a:ea typeface="Oswald"/>
                <a:cs typeface="Oswald"/>
                <a:sym typeface="Oswald"/>
              </a:rPr>
              <a:t>coordinate</a:t>
            </a:r>
            <a:r>
              <a:rPr b="0" i="0" lang="en" sz="12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samples from cars are uploaded on the server</a:t>
            </a:r>
            <a:endParaRPr b="0" i="0" sz="12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3" name="Google Shape;103;p4"/>
          <p:cNvSpPr txBox="1"/>
          <p:nvPr/>
        </p:nvSpPr>
        <p:spPr>
          <a:xfrm>
            <a:off x="4426650" y="3573850"/>
            <a:ext cx="1857900" cy="8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The Server houses an AI and computer vision based model for worn-out lane marking identification</a:t>
            </a:r>
            <a:endParaRPr b="0" i="0" sz="12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58823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5"/>
          <p:cNvSpPr txBox="1"/>
          <p:nvPr/>
        </p:nvSpPr>
        <p:spPr>
          <a:xfrm>
            <a:off x="658575" y="599900"/>
            <a:ext cx="34659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Demonstration</a:t>
            </a:r>
            <a:endParaRPr b="0" i="0" sz="30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11" name="Google Shape;111;p5"/>
          <p:cNvCxnSpPr/>
          <p:nvPr/>
        </p:nvCxnSpPr>
        <p:spPr>
          <a:xfrm>
            <a:off x="791900" y="1177550"/>
            <a:ext cx="2821800" cy="11100"/>
          </a:xfrm>
          <a:prstGeom prst="straightConnector1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12" name="Google Shape;112;p5" title="LordsEyeCodeBlooded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5750" y="1405825"/>
            <a:ext cx="6223574" cy="350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74117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6"/>
          <p:cNvSpPr txBox="1"/>
          <p:nvPr/>
        </p:nvSpPr>
        <p:spPr>
          <a:xfrm>
            <a:off x="658575" y="599900"/>
            <a:ext cx="34659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Beneficiaries</a:t>
            </a:r>
            <a:endParaRPr b="0" i="0" sz="30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20" name="Google Shape;120;p6"/>
          <p:cNvCxnSpPr/>
          <p:nvPr/>
        </p:nvCxnSpPr>
        <p:spPr>
          <a:xfrm>
            <a:off x="791900" y="1177550"/>
            <a:ext cx="2821800" cy="11100"/>
          </a:xfrm>
          <a:prstGeom prst="straightConnector1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1" name="Google Shape;121;p6"/>
          <p:cNvSpPr txBox="1"/>
          <p:nvPr/>
        </p:nvSpPr>
        <p:spPr>
          <a:xfrm>
            <a:off x="791896" y="1534725"/>
            <a:ext cx="6948600" cy="25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swald"/>
              <a:buChar char="➢"/>
            </a:pPr>
            <a:r>
              <a:rPr b="0" i="0" lang="en" sz="24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Local Government authorities</a:t>
            </a:r>
            <a:endParaRPr b="0" i="0" sz="24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810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swald"/>
              <a:buChar char="➢"/>
            </a:pPr>
            <a:r>
              <a:rPr b="0" i="0" lang="en" sz="24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Car insurance companies</a:t>
            </a:r>
            <a:endParaRPr b="0" i="0" sz="24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810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swald"/>
              <a:buChar char="➢"/>
            </a:pPr>
            <a:r>
              <a:rPr b="0" i="0" lang="en" sz="24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Autonomous vehicle manufacturing companies</a:t>
            </a:r>
            <a:endParaRPr b="0" i="0" sz="24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bdafd8b05a_0_0"/>
          <p:cNvSpPr/>
          <p:nvPr/>
        </p:nvSpPr>
        <p:spPr>
          <a:xfrm rot="-781823">
            <a:off x="6297303" y="2936164"/>
            <a:ext cx="1512855" cy="70308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bdafd8b05a_0_0"/>
          <p:cNvSpPr/>
          <p:nvPr/>
        </p:nvSpPr>
        <p:spPr>
          <a:xfrm flipH="1" rot="781823">
            <a:off x="4864943" y="2936164"/>
            <a:ext cx="1512855" cy="70308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8" name="Google Shape;128;gbdafd8b05a_0_0"/>
          <p:cNvGrpSpPr/>
          <p:nvPr/>
        </p:nvGrpSpPr>
        <p:grpSpPr>
          <a:xfrm>
            <a:off x="5244833" y="3005139"/>
            <a:ext cx="2312727" cy="1680205"/>
            <a:chOff x="5729316" y="2541798"/>
            <a:chExt cx="1896300" cy="1367911"/>
          </a:xfrm>
        </p:grpSpPr>
        <p:sp>
          <p:nvSpPr>
            <p:cNvPr id="129" name="Google Shape;129;gbdafd8b05a_0_0"/>
            <p:cNvSpPr/>
            <p:nvPr/>
          </p:nvSpPr>
          <p:spPr>
            <a:xfrm rot="-1789476">
              <a:off x="6572742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gbdafd8b05a_0_0"/>
            <p:cNvSpPr txBox="1"/>
            <p:nvPr/>
          </p:nvSpPr>
          <p:spPr>
            <a:xfrm>
              <a:off x="6296613" y="273558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1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Next</a:t>
              </a:r>
              <a:endParaRPr b="1" sz="11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1" name="Google Shape;131;gbdafd8b05a_0_0"/>
            <p:cNvSpPr/>
            <p:nvPr/>
          </p:nvSpPr>
          <p:spPr>
            <a:xfrm>
              <a:off x="5796625" y="3069013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gbdafd8b05a_0_0"/>
            <p:cNvSpPr txBox="1"/>
            <p:nvPr/>
          </p:nvSpPr>
          <p:spPr>
            <a:xfrm>
              <a:off x="5729316" y="3106309"/>
              <a:ext cx="1896300" cy="80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Real Time</a:t>
              </a:r>
              <a:r>
                <a:rPr lang="en" sz="12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 processing of the different types of defects for quick alerts </a:t>
              </a:r>
              <a:endParaRPr sz="1200">
                <a:solidFill>
                  <a:srgbClr val="5E5E5E"/>
                </a:solidFill>
              </a:endParaRPr>
            </a:p>
          </p:txBody>
        </p:sp>
        <p:sp>
          <p:nvSpPr>
            <p:cNvPr id="133" name="Google Shape;133;gbdafd8b05a_0_0"/>
            <p:cNvSpPr/>
            <p:nvPr/>
          </p:nvSpPr>
          <p:spPr>
            <a:xfrm>
              <a:off x="660797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Google Shape;134;gbdafd8b05a_0_0"/>
          <p:cNvSpPr/>
          <p:nvPr/>
        </p:nvSpPr>
        <p:spPr>
          <a:xfrm rot="-781823">
            <a:off x="3436371" y="2936164"/>
            <a:ext cx="1512855" cy="70308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" name="Google Shape;135;gbdafd8b05a_0_0"/>
          <p:cNvGrpSpPr/>
          <p:nvPr/>
        </p:nvGrpSpPr>
        <p:grpSpPr>
          <a:xfrm>
            <a:off x="3923225" y="1223369"/>
            <a:ext cx="2215572" cy="1714909"/>
            <a:chOff x="4409282" y="1219942"/>
            <a:chExt cx="1712718" cy="1246754"/>
          </a:xfrm>
        </p:grpSpPr>
        <p:sp>
          <p:nvSpPr>
            <p:cNvPr id="136" name="Google Shape;136;gbdafd8b05a_0_0"/>
            <p:cNvSpPr/>
            <p:nvPr/>
          </p:nvSpPr>
          <p:spPr>
            <a:xfrm rot="-1789476">
              <a:off x="5185416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gbdafd8b05a_0_0"/>
            <p:cNvSpPr txBox="1"/>
            <p:nvPr/>
          </p:nvSpPr>
          <p:spPr>
            <a:xfrm>
              <a:off x="4921731" y="1985297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2021</a:t>
              </a:r>
              <a:endParaRPr b="1" sz="12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8" name="Google Shape;138;gbdafd8b05a_0_0"/>
            <p:cNvSpPr/>
            <p:nvPr/>
          </p:nvSpPr>
          <p:spPr>
            <a:xfrm>
              <a:off x="4409300" y="1219942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gbdafd8b05a_0_0"/>
            <p:cNvSpPr/>
            <p:nvPr/>
          </p:nvSpPr>
          <p:spPr>
            <a:xfrm rot="10800000">
              <a:off x="5220625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gbdafd8b05a_0_0"/>
            <p:cNvSpPr txBox="1"/>
            <p:nvPr/>
          </p:nvSpPr>
          <p:spPr>
            <a:xfrm>
              <a:off x="4409282" y="1219947"/>
              <a:ext cx="1712700" cy="684900"/>
            </a:xfrm>
            <a:prstGeom prst="rect">
              <a:avLst/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Processing the worn out markings to predict degradation percent (In progress)</a:t>
              </a:r>
              <a:endParaRPr sz="1200">
                <a:solidFill>
                  <a:srgbClr val="5E5E5E"/>
                </a:solidFill>
              </a:endParaRPr>
            </a:p>
          </p:txBody>
        </p:sp>
      </p:grpSp>
      <p:sp>
        <p:nvSpPr>
          <p:cNvPr id="141" name="Google Shape;141;gbdafd8b05a_0_0"/>
          <p:cNvSpPr/>
          <p:nvPr/>
        </p:nvSpPr>
        <p:spPr>
          <a:xfrm flipH="1" rot="781823">
            <a:off x="1996271" y="2936164"/>
            <a:ext cx="1512855" cy="70308"/>
          </a:xfrm>
          <a:prstGeom prst="roundRect">
            <a:avLst>
              <a:gd fmla="val 50000" name="adj"/>
            </a:avLst>
          </a:prstGeom>
          <a:solidFill>
            <a:srgbClr val="1B78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" name="Google Shape;142;gbdafd8b05a_0_0"/>
          <p:cNvGrpSpPr/>
          <p:nvPr/>
        </p:nvGrpSpPr>
        <p:grpSpPr>
          <a:xfrm>
            <a:off x="2455509" y="3004787"/>
            <a:ext cx="2042123" cy="1617775"/>
            <a:chOff x="2962575" y="2541798"/>
            <a:chExt cx="1831500" cy="1230715"/>
          </a:xfrm>
        </p:grpSpPr>
        <p:sp>
          <p:nvSpPr>
            <p:cNvPr id="143" name="Google Shape;143;gbdafd8b05a_0_0"/>
            <p:cNvSpPr txBox="1"/>
            <p:nvPr/>
          </p:nvSpPr>
          <p:spPr>
            <a:xfrm>
              <a:off x="3529877" y="273558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 2020</a:t>
              </a:r>
              <a:endParaRPr b="1" sz="1200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4" name="Google Shape;144;gbdafd8b05a_0_0"/>
            <p:cNvSpPr/>
            <p:nvPr/>
          </p:nvSpPr>
          <p:spPr>
            <a:xfrm rot="-1789476">
              <a:off x="3798091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1B786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gbdafd8b05a_0_0"/>
            <p:cNvSpPr/>
            <p:nvPr/>
          </p:nvSpPr>
          <p:spPr>
            <a:xfrm>
              <a:off x="3021975" y="3069013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gbdafd8b05a_0_0"/>
            <p:cNvSpPr txBox="1"/>
            <p:nvPr/>
          </p:nvSpPr>
          <p:spPr>
            <a:xfrm>
              <a:off x="2962575" y="3108468"/>
              <a:ext cx="18315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rgbClr val="FFFFFF"/>
                  </a:solidFill>
                </a:rPr>
                <a:t>Perspective transformation</a:t>
              </a:r>
              <a:br>
                <a:rPr lang="en" sz="1200">
                  <a:solidFill>
                    <a:srgbClr val="FFFFFF"/>
                  </a:solidFill>
                </a:rPr>
              </a:br>
              <a:r>
                <a:rPr lang="en" sz="1200">
                  <a:solidFill>
                    <a:srgbClr val="FFFFFF"/>
                  </a:solidFill>
                </a:rPr>
                <a:t>for better detection of worn out lane markings </a:t>
              </a:r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147" name="Google Shape;147;gbdafd8b05a_0_0"/>
            <p:cNvSpPr/>
            <p:nvPr/>
          </p:nvSpPr>
          <p:spPr>
            <a:xfrm>
              <a:off x="383332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" name="Google Shape;148;gbdafd8b05a_0_0"/>
          <p:cNvSpPr/>
          <p:nvPr/>
        </p:nvSpPr>
        <p:spPr>
          <a:xfrm rot="-781823">
            <a:off x="575448" y="2936164"/>
            <a:ext cx="1512855" cy="70308"/>
          </a:xfrm>
          <a:prstGeom prst="roundRect">
            <a:avLst>
              <a:gd fmla="val 50000" name="adj"/>
            </a:avLst>
          </a:prstGeom>
          <a:solidFill>
            <a:srgbClr val="1B78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" name="Google Shape;149;gbdafd8b05a_0_0"/>
          <p:cNvGrpSpPr/>
          <p:nvPr/>
        </p:nvGrpSpPr>
        <p:grpSpPr>
          <a:xfrm>
            <a:off x="991718" y="1406964"/>
            <a:ext cx="2210248" cy="1531387"/>
            <a:chOff x="1560356" y="1219942"/>
            <a:chExt cx="1789819" cy="1246754"/>
          </a:xfrm>
        </p:grpSpPr>
        <p:sp>
          <p:nvSpPr>
            <p:cNvPr id="150" name="Google Shape;150;gbdafd8b05a_0_0"/>
            <p:cNvSpPr/>
            <p:nvPr/>
          </p:nvSpPr>
          <p:spPr>
            <a:xfrm>
              <a:off x="1637475" y="1219942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gbdafd8b05a_0_0"/>
            <p:cNvSpPr txBox="1"/>
            <p:nvPr/>
          </p:nvSpPr>
          <p:spPr>
            <a:xfrm>
              <a:off x="2144544" y="1985297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2019</a:t>
              </a:r>
              <a:endParaRPr b="1" sz="1200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2" name="Google Shape;152;gbdafd8b05a_0_0"/>
            <p:cNvSpPr/>
            <p:nvPr/>
          </p:nvSpPr>
          <p:spPr>
            <a:xfrm rot="10800000">
              <a:off x="2448800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gbdafd8b05a_0_0"/>
            <p:cNvSpPr txBox="1"/>
            <p:nvPr/>
          </p:nvSpPr>
          <p:spPr>
            <a:xfrm>
              <a:off x="1560356" y="1220983"/>
              <a:ext cx="1778700" cy="70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     HackAsia</a:t>
              </a: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 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Detect pothole and worn out markings</a:t>
              </a:r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154" name="Google Shape;154;gbdafd8b05a_0_0"/>
            <p:cNvSpPr/>
            <p:nvPr/>
          </p:nvSpPr>
          <p:spPr>
            <a:xfrm rot="-1789476">
              <a:off x="2410765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1B786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" name="Google Shape;155;gbdafd8b05a_0_0"/>
          <p:cNvSpPr txBox="1"/>
          <p:nvPr/>
        </p:nvSpPr>
        <p:spPr>
          <a:xfrm>
            <a:off x="669775" y="431825"/>
            <a:ext cx="34659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>
                <a:latin typeface="Oswald"/>
                <a:ea typeface="Oswald"/>
                <a:cs typeface="Oswald"/>
                <a:sym typeface="Oswald"/>
              </a:rPr>
              <a:t>ROADMAP</a:t>
            </a:r>
            <a:endParaRPr b="0" i="0" sz="30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56" name="Google Shape;156;gbdafd8b05a_0_0"/>
          <p:cNvCxnSpPr/>
          <p:nvPr/>
        </p:nvCxnSpPr>
        <p:spPr>
          <a:xfrm>
            <a:off x="803100" y="1009475"/>
            <a:ext cx="2821800" cy="11100"/>
          </a:xfrm>
          <a:prstGeom prst="straightConnector1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57" name="Google Shape;157;gbdafd8b05a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30191" y="359875"/>
            <a:ext cx="1047075" cy="104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gbdafd8b05a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57547" y="3708522"/>
            <a:ext cx="1326374" cy="1326374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gbdafd8b05a_0_0"/>
          <p:cNvSpPr txBox="1"/>
          <p:nvPr/>
        </p:nvSpPr>
        <p:spPr>
          <a:xfrm>
            <a:off x="6445175" y="1456850"/>
            <a:ext cx="1857900" cy="5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Identifying other critical road defects </a:t>
            </a:r>
            <a:endParaRPr b="0" i="0" sz="12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gba73bebfda_0_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gba73bebfda_0_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5725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" name="Google Shape;166;gba73bebfda_0_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5975" y="148663"/>
            <a:ext cx="7312051" cy="484617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gba73bebfda_0_11"/>
          <p:cNvSpPr txBox="1"/>
          <p:nvPr/>
        </p:nvSpPr>
        <p:spPr>
          <a:xfrm>
            <a:off x="616850" y="297325"/>
            <a:ext cx="44640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CodeBloode</a:t>
            </a:r>
            <a:r>
              <a:rPr lang="en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d</a:t>
            </a:r>
            <a:endParaRPr b="0" i="0" sz="30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68" name="Google Shape;168;gba73bebfda_0_11"/>
          <p:cNvCxnSpPr/>
          <p:nvPr/>
        </p:nvCxnSpPr>
        <p:spPr>
          <a:xfrm>
            <a:off x="750175" y="874975"/>
            <a:ext cx="2821800" cy="11100"/>
          </a:xfrm>
          <a:prstGeom prst="straightConnector1">
            <a:avLst/>
          </a:prstGeom>
          <a:noFill/>
          <a:ln cap="flat" cmpd="sng" w="38100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